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6" r:id="rId3"/>
    <p:sldId id="260" r:id="rId4"/>
    <p:sldId id="269" r:id="rId5"/>
    <p:sldId id="270" r:id="rId6"/>
    <p:sldId id="271" r:id="rId7"/>
    <p:sldId id="272" r:id="rId8"/>
    <p:sldId id="273" r:id="rId9"/>
    <p:sldId id="265" r:id="rId10"/>
    <p:sldId id="267" r:id="rId11"/>
    <p:sldId id="274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61105" autoAdjust="0"/>
  </p:normalViewPr>
  <p:slideViewPr>
    <p:cSldViewPr snapToGrid="0">
      <p:cViewPr>
        <p:scale>
          <a:sx n="66" d="100"/>
          <a:sy n="66" d="100"/>
        </p:scale>
        <p:origin x="585" y="-5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A8784-2367-46D3-8C7B-9AA0683D5A2F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2B4D4-9EB0-46CA-A618-7F3CDC08398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884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691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44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77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376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248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5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683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2B4D4-9EB0-46CA-A618-7F3CDC083989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387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501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054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95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6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27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91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129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853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968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364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59870E-E596-4DCB-AAE6-912F01213B7E}" type="datetimeFigureOut">
              <a:rPr lang="de-CH" smtClean="0"/>
              <a:t>14.06.2020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CAC3C1-705E-4E53-8B69-049389431165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2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E835E-BAB1-4AF5-BFBA-6CFEACCFE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Moodlight</a:t>
            </a:r>
            <a:br>
              <a:rPr lang="en-GB" dirty="0"/>
            </a:br>
            <a:r>
              <a:rPr lang="en-GB" sz="4000" dirty="0"/>
              <a:t>More </a:t>
            </a:r>
            <a:r>
              <a:rPr lang="en-GB" sz="4000" noProof="0" dirty="0"/>
              <a:t>than</a:t>
            </a:r>
            <a:r>
              <a:rPr lang="en-GB" sz="4000" dirty="0"/>
              <a:t> just a lamp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D2F1F2-A591-4E09-81C2-660D2ED2A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I. Krajinovic, L. Müggler</a:t>
            </a:r>
          </a:p>
          <a:p>
            <a:r>
              <a:rPr lang="en-GB" dirty="0"/>
              <a:t>15.06.2020</a:t>
            </a:r>
          </a:p>
        </p:txBody>
      </p:sp>
      <p:pic>
        <p:nvPicPr>
          <p:cNvPr id="5" name="Grafik 4" descr="Ein Bild, das Elektronik, weiß, sitzend, stehend enthält.&#10;&#10;Automatisch generierte Beschreibung">
            <a:extLst>
              <a:ext uri="{FF2B5EF4-FFF2-40B4-BE49-F238E27FC236}">
                <a16:creationId xmlns:a16="http://schemas.microsoft.com/office/drawing/2014/main" id="{7542B387-AA38-4007-A71A-6ACF2EAF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4" t="20043" r="39056" b="22644"/>
          <a:stretch/>
        </p:blipFill>
        <p:spPr>
          <a:xfrm>
            <a:off x="6217920" y="862757"/>
            <a:ext cx="4876800" cy="3358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292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293F9-822D-477F-944E-A91E7E24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Security Feature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13EFD-321D-4730-9E5A-FDD6F199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de-CH" dirty="0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B555A60F-07BF-412D-B93F-462D15311898}"/>
              </a:ext>
            </a:extLst>
          </p:cNvPr>
          <p:cNvGrpSpPr/>
          <p:nvPr/>
        </p:nvGrpSpPr>
        <p:grpSpPr>
          <a:xfrm>
            <a:off x="3431785" y="1886124"/>
            <a:ext cx="5328430" cy="3942580"/>
            <a:chOff x="3084261" y="1952777"/>
            <a:chExt cx="5328430" cy="3942580"/>
          </a:xfrm>
        </p:grpSpPr>
        <p:pic>
          <p:nvPicPr>
            <p:cNvPr id="60" name="Grafik 59" descr="Pfeil mit einer Linie: Kurve im Uhrzeigersinn">
              <a:extLst>
                <a:ext uri="{FF2B5EF4-FFF2-40B4-BE49-F238E27FC236}">
                  <a16:creationId xmlns:a16="http://schemas.microsoft.com/office/drawing/2014/main" id="{7ED7A0B9-57B2-4DD9-90D1-EC78B6C6FC59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709351">
              <a:off x="3879005" y="2044947"/>
              <a:ext cx="1166097" cy="1323014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35F3B80E-809A-487D-A6EA-D638007B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4261" y="3285841"/>
              <a:ext cx="914400" cy="914400"/>
            </a:xfrm>
            <a:prstGeom prst="rect">
              <a:avLst/>
            </a:prstGeom>
          </p:spPr>
        </p:pic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AB7CAEDB-9615-4821-ACF1-D86A3307B63B}"/>
                </a:ext>
              </a:extLst>
            </p:cNvPr>
            <p:cNvGrpSpPr/>
            <p:nvPr/>
          </p:nvGrpSpPr>
          <p:grpSpPr>
            <a:xfrm>
              <a:off x="5319592" y="1952777"/>
              <a:ext cx="1028361" cy="1354164"/>
              <a:chOff x="4296036" y="1980002"/>
              <a:chExt cx="1028361" cy="1354164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4E49200D-89E3-466D-88B1-E826CC2C3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60216" y="1980002"/>
                <a:ext cx="900000" cy="9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E909958E-0B2B-481E-9457-BF45DE311DB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036" y="2872501"/>
                    <a:ext cx="10283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de-CH" sz="2400" b="1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</m:oMath>
                    </a14:m>
                    <a:r>
                      <a:rPr lang="de-CH" sz="2400" b="1" dirty="0">
                        <a:latin typeface="+mj-lt"/>
                      </a:rPr>
                      <a:t>50°C</a:t>
                    </a:r>
                  </a:p>
                </p:txBody>
              </p:sp>
            </mc:Choice>
            <mc:Fallback xmlns="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E909958E-0B2B-481E-9457-BF45DE311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6036" y="2872501"/>
                    <a:ext cx="102836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86" t="-10526" r="-6548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422D67F-E941-4D24-A8D4-29E74C1B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8291" y="3346590"/>
              <a:ext cx="914400" cy="9144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C150D07-10B6-4336-9825-111883399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2712">
              <a:off x="3791536" y="2195652"/>
              <a:ext cx="414250" cy="414250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ECC32512-2BFE-4CC2-8181-B136153F7FC7}"/>
                </a:ext>
              </a:extLst>
            </p:cNvPr>
            <p:cNvGrpSpPr/>
            <p:nvPr/>
          </p:nvGrpSpPr>
          <p:grpSpPr>
            <a:xfrm>
              <a:off x="5319592" y="4541193"/>
              <a:ext cx="1028361" cy="1354164"/>
              <a:chOff x="4296036" y="1980002"/>
              <a:chExt cx="1028361" cy="1354164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3B46CBFE-D5D1-40B0-A6D8-693B77F8C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60216" y="1980002"/>
                <a:ext cx="900000" cy="9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AE0A2507-E650-4794-8941-C67904C21938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036" y="2872501"/>
                    <a:ext cx="10283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a14:m>
                    <a:r>
                      <a:rPr lang="de-CH" sz="2400" b="1" dirty="0">
                        <a:latin typeface="+mj-lt"/>
                      </a:rPr>
                      <a:t>45°C</a:t>
                    </a:r>
                  </a:p>
                </p:txBody>
              </p:sp>
            </mc:Choice>
            <mc:Fallback xmlns=""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AE0A2507-E650-4794-8941-C67904C219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6036" y="2872501"/>
                    <a:ext cx="1028361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786" t="-10526" r="-6548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1" name="Grafik 60" descr="Pfeil mit einer Linie: Kurve im Uhrzeigersinn">
              <a:extLst>
                <a:ext uri="{FF2B5EF4-FFF2-40B4-BE49-F238E27FC236}">
                  <a16:creationId xmlns:a16="http://schemas.microsoft.com/office/drawing/2014/main" id="{22D64D3D-FE90-42A9-ADB4-5CAE5F7D4C9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603113">
              <a:off x="6712781" y="2092429"/>
              <a:ext cx="1166097" cy="1323014"/>
            </a:xfrm>
            <a:prstGeom prst="rect">
              <a:avLst/>
            </a:prstGeom>
          </p:spPr>
        </p:pic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F7703A0B-0490-4CFE-B8C8-6B47E060BBD0}"/>
                </a:ext>
              </a:extLst>
            </p:cNvPr>
            <p:cNvGrpSpPr/>
            <p:nvPr/>
          </p:nvGrpSpPr>
          <p:grpSpPr>
            <a:xfrm>
              <a:off x="6593534" y="4319869"/>
              <a:ext cx="1323014" cy="1173942"/>
              <a:chOff x="6593534" y="4319869"/>
              <a:chExt cx="1323014" cy="1173942"/>
            </a:xfrm>
          </p:grpSpPr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70B6EC36-991B-4D36-8DEE-BBE3FBDE5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38773">
                <a:off x="7337479" y="5055966"/>
                <a:ext cx="437845" cy="437845"/>
              </a:xfrm>
              <a:prstGeom prst="rect">
                <a:avLst/>
              </a:prstGeom>
            </p:spPr>
          </p:pic>
          <p:pic>
            <p:nvPicPr>
              <p:cNvPr id="62" name="Grafik 61" descr="Pfeil mit einer Linie: Kurve im Uhrzeigersinn">
                <a:extLst>
                  <a:ext uri="{FF2B5EF4-FFF2-40B4-BE49-F238E27FC236}">
                    <a16:creationId xmlns:a16="http://schemas.microsoft.com/office/drawing/2014/main" id="{1DD1BBC7-6098-413B-8BD5-C3D668835D47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6671992" y="4241411"/>
                <a:ext cx="1166097" cy="1323014"/>
              </a:xfrm>
              <a:prstGeom prst="rect">
                <a:avLst/>
              </a:prstGeom>
            </p:spPr>
          </p:pic>
        </p:grpSp>
        <p:pic>
          <p:nvPicPr>
            <p:cNvPr id="63" name="Grafik 62" descr="Pfeil mit einer Linie: Kurve im Uhrzeigersinn">
              <a:extLst>
                <a:ext uri="{FF2B5EF4-FFF2-40B4-BE49-F238E27FC236}">
                  <a16:creationId xmlns:a16="http://schemas.microsoft.com/office/drawing/2014/main" id="{B4FC9DEF-B209-4314-BDAC-F2028E7AB47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193379">
              <a:off x="3863195" y="4303658"/>
              <a:ext cx="1166097" cy="1323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8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C6B61-EB37-40E0-9CF9-2FEC7231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Specifications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631ED3-93EB-4E46-B2DE-F8DF7DF6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Bluetooth Range up to 10 m</a:t>
            </a:r>
          </a:p>
          <a:p>
            <a:r>
              <a:rPr lang="en-GB" dirty="0"/>
              <a:t>Continuous operation possible (up to 32°C)</a:t>
            </a:r>
          </a:p>
          <a:p>
            <a:r>
              <a:rPr lang="en-GB" dirty="0"/>
              <a:t>Layer construction</a:t>
            </a:r>
          </a:p>
          <a:p>
            <a:r>
              <a:rPr lang="en-GB" dirty="0"/>
              <a:t>Easy assembly/</a:t>
            </a:r>
            <a:r>
              <a:rPr lang="en-GB" dirty="0" err="1"/>
              <a:t>dissassembly</a:t>
            </a:r>
            <a:endParaRPr lang="en-GB" dirty="0"/>
          </a:p>
          <a:p>
            <a:r>
              <a:rPr lang="en-GB" dirty="0"/>
              <a:t>Case is of plastic (ABS)</a:t>
            </a:r>
          </a:p>
        </p:txBody>
      </p:sp>
      <p:pic>
        <p:nvPicPr>
          <p:cNvPr id="5" name="Grafik 4" descr="Ein Bild, das drinnen, sitzend, klein, Kasten enthält.&#10;&#10;Automatisch generierte Beschreibung">
            <a:extLst>
              <a:ext uri="{FF2B5EF4-FFF2-40B4-BE49-F238E27FC236}">
                <a16:creationId xmlns:a16="http://schemas.microsoft.com/office/drawing/2014/main" id="{93370B8F-4CC3-4456-B94E-AD95138B0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t="12832" r="3262" b="17564"/>
          <a:stretch/>
        </p:blipFill>
        <p:spPr>
          <a:xfrm>
            <a:off x="7771663" y="4002049"/>
            <a:ext cx="3384017" cy="1867045"/>
          </a:xfrm>
          <a:prstGeom prst="rect">
            <a:avLst/>
          </a:prstGeom>
        </p:spPr>
      </p:pic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9086F674-1CAF-499E-B2F5-58DB5C901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t="17098" r="7465" b="13220"/>
          <a:stretch/>
        </p:blipFill>
        <p:spPr>
          <a:xfrm>
            <a:off x="7771663" y="1845734"/>
            <a:ext cx="3384017" cy="210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6AFE6-9330-402F-B45F-D74B2986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FDFD2E-02E3-4341-8286-381AF57F2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custom-made item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4CF2A2-46D1-4E27-95B3-DB3E7B995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µC Module		100 CHF</a:t>
            </a:r>
          </a:p>
          <a:p>
            <a:r>
              <a:rPr lang="en-GB" dirty="0"/>
              <a:t>Casing			  40 CHF</a:t>
            </a:r>
          </a:p>
          <a:p>
            <a:r>
              <a:rPr lang="en-GB" dirty="0"/>
              <a:t>Electronics		  75 CHF</a:t>
            </a:r>
          </a:p>
          <a:p>
            <a:r>
              <a:rPr lang="en-GB" dirty="0"/>
              <a:t>PCB			  30 CHF</a:t>
            </a:r>
          </a:p>
          <a:p>
            <a:r>
              <a:rPr lang="en-GB" dirty="0"/>
              <a:t>Total			245 CHF	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649C6E-3631-4E7E-BEEF-1BFA9CAC2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Mass Production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F4FDCE-D7B2-4BF3-AD21-0F24D7AB504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µC Module		  15 CHF</a:t>
            </a:r>
          </a:p>
          <a:p>
            <a:r>
              <a:rPr lang="en-GB" dirty="0"/>
              <a:t>Casing			  30 CHF</a:t>
            </a:r>
          </a:p>
          <a:p>
            <a:r>
              <a:rPr lang="en-GB" dirty="0"/>
              <a:t>Electronics		  60 CHF</a:t>
            </a:r>
          </a:p>
          <a:p>
            <a:r>
              <a:rPr lang="en-GB" dirty="0"/>
              <a:t>PCB			  10 CHF</a:t>
            </a:r>
          </a:p>
          <a:p>
            <a:r>
              <a:rPr lang="en-GB" dirty="0"/>
              <a:t>Total			115 CHF</a:t>
            </a:r>
          </a:p>
        </p:txBody>
      </p:sp>
    </p:spTree>
    <p:extLst>
      <p:ext uri="{BB962C8B-B14F-4D97-AF65-F5344CB8AC3E}">
        <p14:creationId xmlns:p14="http://schemas.microsoft.com/office/powerpoint/2010/main" val="165647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E6497-747B-4399-BB97-3F180EF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pic>
        <p:nvPicPr>
          <p:cNvPr id="6" name="Inhaltsplatzhalter 5" descr="Ein Bild, das drinnen, Tisch, sitzend, Kasten enthält.&#10;&#10;Automatisch generierte Beschreibung">
            <a:extLst>
              <a:ext uri="{FF2B5EF4-FFF2-40B4-BE49-F238E27FC236}">
                <a16:creationId xmlns:a16="http://schemas.microsoft.com/office/drawing/2014/main" id="{B1F584C5-B362-45B2-9CE3-149E9A62F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t="17367" r="19535" b="18476"/>
          <a:stretch/>
        </p:blipFill>
        <p:spPr>
          <a:xfrm>
            <a:off x="5110162" y="1219200"/>
            <a:ext cx="6036527" cy="44196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EDCDBD-5DE8-4301-8E3A-AB1F1B84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095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E6497-747B-4399-BB97-3F180EF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6" name="Inhaltsplatzhalter 5" descr="Ein Bild, das drinnen, Tisch, sitzend, Kasten enthält.&#10;&#10;Automatisch generierte Beschreibung">
            <a:extLst>
              <a:ext uri="{FF2B5EF4-FFF2-40B4-BE49-F238E27FC236}">
                <a16:creationId xmlns:a16="http://schemas.microsoft.com/office/drawing/2014/main" id="{B1F584C5-B362-45B2-9CE3-149E9A62F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t="17367" r="19535" b="18476"/>
          <a:stretch/>
        </p:blipFill>
        <p:spPr>
          <a:xfrm>
            <a:off x="5110162" y="1219200"/>
            <a:ext cx="6036527" cy="44196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EDCDBD-5DE8-4301-8E3A-AB1F1B84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 err="1"/>
              <a:t>Thanks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r>
              <a:rPr lang="de-CH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407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526D0-9E87-4A59-8CD6-AC515546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buy the Moodlight?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A9FED-A667-43FF-9D3B-2D45609C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4816332-1CFC-4D88-B79F-CE7438782A63}"/>
              </a:ext>
            </a:extLst>
          </p:cNvPr>
          <p:cNvGrpSpPr/>
          <p:nvPr/>
        </p:nvGrpSpPr>
        <p:grpSpPr>
          <a:xfrm>
            <a:off x="2180167" y="2957414"/>
            <a:ext cx="7831666" cy="1800000"/>
            <a:chOff x="2180167" y="2544198"/>
            <a:chExt cx="7831666" cy="180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A3E4FC1-EB3E-406E-9FD8-F57160B2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2544198"/>
              <a:ext cx="1800000" cy="1800000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CE6E19E-452A-44F9-9A70-4D5EB3B63CCE}"/>
                </a:ext>
              </a:extLst>
            </p:cNvPr>
            <p:cNvGrpSpPr/>
            <p:nvPr/>
          </p:nvGrpSpPr>
          <p:grpSpPr>
            <a:xfrm>
              <a:off x="2180167" y="2544198"/>
              <a:ext cx="7831666" cy="1800000"/>
              <a:chOff x="2180167" y="2544198"/>
              <a:chExt cx="7831666" cy="1800000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63C302DF-AEA2-4456-BC2A-0834BB002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0167" y="2544198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28479B77-65E5-4AA3-8D3C-97D947D3B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1833" y="2544198"/>
                <a:ext cx="18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09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A9C41-55F3-4109-A42A-F39142A5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292F4-C4BB-441F-8EFD-1C9328D7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de-CH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7889F23-6D2A-421D-9D68-84530DD28CDB}"/>
              </a:ext>
            </a:extLst>
          </p:cNvPr>
          <p:cNvGrpSpPr/>
          <p:nvPr/>
        </p:nvGrpSpPr>
        <p:grpSpPr>
          <a:xfrm>
            <a:off x="1378237" y="3137414"/>
            <a:ext cx="9435527" cy="1440000"/>
            <a:chOff x="1299193" y="3285575"/>
            <a:chExt cx="9435527" cy="144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87318F6-BB59-4CC2-8C22-BEDB607F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95839" y="3285575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3681C2B-8BC8-4D71-90F2-716C5A7E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9193" y="3285575"/>
              <a:ext cx="1440000" cy="144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A908F67-B9C7-40D2-A4C9-8919275F4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98075" y="3285575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2A607C7-0487-4896-93BB-A55F2654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6957" y="3285575"/>
              <a:ext cx="1440000" cy="144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0A28764E-5CA8-45B4-BE06-33D5474A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94720" y="3285575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42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B6F5A-39F3-4814-AC6D-2E70369F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Mode: Colour Circle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1B0106-0EC5-4B32-A7A3-8293F35DF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597111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4" name="Inhaltsplatzhalter 7" descr="Ein Bild, das Elektronik, Screenshot, Gerät, Computer enthält.&#10;&#10;Automatisch generierte Beschreibung">
            <a:extLst>
              <a:ext uri="{FF2B5EF4-FFF2-40B4-BE49-F238E27FC236}">
                <a16:creationId xmlns:a16="http://schemas.microsoft.com/office/drawing/2014/main" id="{60C99436-AD40-4BC6-BB74-687FB3E8C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" b="33874"/>
          <a:stretch/>
        </p:blipFill>
        <p:spPr>
          <a:xfrm>
            <a:off x="7227849" y="2177159"/>
            <a:ext cx="2880000" cy="37175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66148B-0834-4048-B7C9-110D41488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681" y="331591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2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B6F5A-39F3-4814-AC6D-2E70369F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Mode: Slider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1B0106-0EC5-4B32-A7A3-8293F35DF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597111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60C99436-AD40-4BC6-BB74-687FB3E8C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5210" y="2177159"/>
            <a:ext cx="2845278" cy="37175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66148B-0834-4048-B7C9-110D41488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681" y="331591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B6F5A-39F3-4814-AC6D-2E70369F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Mode: Temperature</a:t>
            </a:r>
          </a:p>
        </p:txBody>
      </p:sp>
      <p:pic>
        <p:nvPicPr>
          <p:cNvPr id="9" name="Inhaltsplatzhalter 8" descr="Ein Bild, das Screenshot, Telefon, Mobiltelefon, Computer enthält.&#10;&#10;Automatisch generierte Beschreibung">
            <a:extLst>
              <a:ext uri="{FF2B5EF4-FFF2-40B4-BE49-F238E27FC236}">
                <a16:creationId xmlns:a16="http://schemas.microsoft.com/office/drawing/2014/main" id="{7F198BD9-478D-49D6-A665-8C54A1F89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" b="52339"/>
          <a:stretch/>
        </p:blipFill>
        <p:spPr>
          <a:xfrm>
            <a:off x="7297018" y="3290487"/>
            <a:ext cx="2880000" cy="2630185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66148B-0834-4048-B7C9-110D41488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681" y="3315914"/>
            <a:ext cx="1440000" cy="1440000"/>
          </a:xfrm>
          <a:prstGeom prst="rect">
            <a:avLst/>
          </a:prstGeom>
        </p:spPr>
      </p:pic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C53E065E-C849-4D9B-9A2F-3DEB6DFC95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11980" r="6849" b="80959"/>
          <a:stretch/>
        </p:blipFill>
        <p:spPr>
          <a:xfrm>
            <a:off x="6751057" y="2506642"/>
            <a:ext cx="3971925" cy="688589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175ECD2-23CD-4F0C-B9F2-6BF075E406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3431" r="6849" b="88677"/>
          <a:stretch/>
        </p:blipFill>
        <p:spPr>
          <a:xfrm>
            <a:off x="6751056" y="2209561"/>
            <a:ext cx="3971925" cy="2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B6F5A-39F3-4814-AC6D-2E70369F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Mode: Fade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1B0106-0EC5-4B32-A7A3-8293F35DF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597111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9" name="Inhaltsplatzhalter 11">
            <a:extLst>
              <a:ext uri="{FF2B5EF4-FFF2-40B4-BE49-F238E27FC236}">
                <a16:creationId xmlns:a16="http://schemas.microsoft.com/office/drawing/2014/main" id="{C7F5495B-06AE-4CC6-8E4E-45E117B0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11774" r="7983" b="81207"/>
          <a:stretch/>
        </p:blipFill>
        <p:spPr>
          <a:xfrm>
            <a:off x="6823614" y="3820315"/>
            <a:ext cx="3826807" cy="7084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66148B-0834-4048-B7C9-110D41488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681" y="331591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2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B6F5A-39F3-4814-AC6D-2E70369F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Mode: Random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1B0106-0EC5-4B32-A7A3-8293F35DF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59"/>
            <a:ext cx="10058400" cy="4597111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9" name="Inhaltsplatzhalter 11">
            <a:extLst>
              <a:ext uri="{FF2B5EF4-FFF2-40B4-BE49-F238E27FC236}">
                <a16:creationId xmlns:a16="http://schemas.microsoft.com/office/drawing/2014/main" id="{C7F5495B-06AE-4CC6-8E4E-45E117B0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633" y="3820315"/>
            <a:ext cx="3704768" cy="7084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66148B-0834-4048-B7C9-110D41488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681" y="331591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590-F51C-4343-8F16-A6AC1DEF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Brightness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0B451-5093-4795-B198-FB4C1BBEB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6684"/>
            <a:ext cx="10058400" cy="4023360"/>
          </a:xfrm>
        </p:spPr>
        <p:txBody>
          <a:bodyPr/>
          <a:lstStyle/>
          <a:p>
            <a:endParaRPr lang="de-CH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FF47513-B439-44E1-B8E9-85B800B6AEE3}"/>
              </a:ext>
            </a:extLst>
          </p:cNvPr>
          <p:cNvGrpSpPr/>
          <p:nvPr/>
        </p:nvGrpSpPr>
        <p:grpSpPr>
          <a:xfrm>
            <a:off x="2650795" y="2251289"/>
            <a:ext cx="6890410" cy="3174150"/>
            <a:chOff x="1425030" y="2233244"/>
            <a:chExt cx="6890410" cy="31741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0587407-B13D-4EF3-B2CD-10C561DD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25030" y="2233244"/>
              <a:ext cx="1080000" cy="1080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8E8E8B5-8924-45A4-9996-A48123EA8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453" y="2233244"/>
              <a:ext cx="1080000" cy="108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935C43-B782-4549-BDC5-EF4ACA2A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25030" y="4327394"/>
              <a:ext cx="1080000" cy="108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8F7F3DE-C76E-496B-A014-3DC9044E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453" y="4327394"/>
              <a:ext cx="1080000" cy="1080000"/>
            </a:xfrm>
            <a:prstGeom prst="rect">
              <a:avLst/>
            </a:prstGeom>
          </p:spPr>
        </p:pic>
        <p:pic>
          <p:nvPicPr>
            <p:cNvPr id="11" name="Grafik 10" descr="Pfeil mit einer Linie: Gerade">
              <a:extLst>
                <a:ext uri="{FF2B5EF4-FFF2-40B4-BE49-F238E27FC236}">
                  <a16:creationId xmlns:a16="http://schemas.microsoft.com/office/drawing/2014/main" id="{54F0070C-1923-4F9D-92AC-62E13E34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729042" y="2316044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Pfeil mit einer Linie: Gerade">
              <a:extLst>
                <a:ext uri="{FF2B5EF4-FFF2-40B4-BE49-F238E27FC236}">
                  <a16:creationId xmlns:a16="http://schemas.microsoft.com/office/drawing/2014/main" id="{90161E77-ACF8-4859-81BE-CC321E13E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2729042" y="4410194"/>
              <a:ext cx="914400" cy="9144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2B4E4AC-DACE-4D7E-A91A-65736FA61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714" y="2233244"/>
              <a:ext cx="1080000" cy="108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F22B99A-5029-4400-97CD-10BB71F7F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714" y="4327394"/>
              <a:ext cx="1080000" cy="1080000"/>
            </a:xfrm>
            <a:prstGeom prst="rect">
              <a:avLst/>
            </a:prstGeom>
          </p:spPr>
        </p:pic>
        <p:pic>
          <p:nvPicPr>
            <p:cNvPr id="16" name="Grafik 15" descr="Pfeil mit einer Linie: Gerade">
              <a:extLst>
                <a:ext uri="{FF2B5EF4-FFF2-40B4-BE49-F238E27FC236}">
                  <a16:creationId xmlns:a16="http://schemas.microsoft.com/office/drawing/2014/main" id="{55ADA1D0-45D1-4500-950C-8AD073939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401040" y="4410194"/>
              <a:ext cx="914400" cy="914400"/>
            </a:xfrm>
            <a:prstGeom prst="rect">
              <a:avLst/>
            </a:prstGeom>
          </p:spPr>
        </p:pic>
        <p:pic>
          <p:nvPicPr>
            <p:cNvPr id="17" name="Grafik 16" descr="Pfeil mit einer Linie: Gerade">
              <a:extLst>
                <a:ext uri="{FF2B5EF4-FFF2-40B4-BE49-F238E27FC236}">
                  <a16:creationId xmlns:a16="http://schemas.microsoft.com/office/drawing/2014/main" id="{6BB8C591-CD9B-4716-883A-E8B29B74A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401040" y="2316045"/>
              <a:ext cx="914400" cy="914400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584F356E-8A0F-4B15-93DB-F13F3A4F9051}"/>
              </a:ext>
            </a:extLst>
          </p:cNvPr>
          <p:cNvSpPr txBox="1"/>
          <p:nvPr/>
        </p:nvSpPr>
        <p:spPr>
          <a:xfrm>
            <a:off x="1666907" y="2325160"/>
            <a:ext cx="7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400" dirty="0"/>
              <a:t>1.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C24D7A0-CE84-4CAE-AA73-1190CC2174FF}"/>
              </a:ext>
            </a:extLst>
          </p:cNvPr>
          <p:cNvSpPr txBox="1"/>
          <p:nvPr/>
        </p:nvSpPr>
        <p:spPr>
          <a:xfrm>
            <a:off x="1666907" y="4467446"/>
            <a:ext cx="7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400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91460930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Moodlight">
      <a:dk1>
        <a:srgbClr val="303030"/>
      </a:dk1>
      <a:lt1>
        <a:sysClr val="window" lastClr="FFFFFF"/>
      </a:lt1>
      <a:dk2>
        <a:srgbClr val="303030"/>
      </a:dk2>
      <a:lt2>
        <a:srgbClr val="E2DFCC"/>
      </a:lt2>
      <a:accent1>
        <a:srgbClr val="15B9BA"/>
      </a:accent1>
      <a:accent2>
        <a:srgbClr val="15B9BA"/>
      </a:accent2>
      <a:accent3>
        <a:srgbClr val="01888B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000000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171</Words>
  <Application>Microsoft Office PowerPoint</Application>
  <PresentationFormat>Breitbild</PresentationFormat>
  <Paragraphs>46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Cambria Math</vt:lpstr>
      <vt:lpstr>Rückblick</vt:lpstr>
      <vt:lpstr>Moodlight More than just a lamp</vt:lpstr>
      <vt:lpstr>Why buy the Moodlight?</vt:lpstr>
      <vt:lpstr>Modes</vt:lpstr>
      <vt:lpstr>Mode: Colour Circle</vt:lpstr>
      <vt:lpstr>Mode: Slider</vt:lpstr>
      <vt:lpstr>Mode: Temperature</vt:lpstr>
      <vt:lpstr>Mode: Fade</vt:lpstr>
      <vt:lpstr>Mode: Random</vt:lpstr>
      <vt:lpstr>Adaptive Brightness</vt:lpstr>
      <vt:lpstr>Security Feature</vt:lpstr>
      <vt:lpstr>Additional Specifications</vt:lpstr>
      <vt:lpstr>Cost</vt:lpstr>
      <vt:lpstr>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Müggler</dc:creator>
  <cp:lastModifiedBy>Krajinovic Ivan (krajiiva)</cp:lastModifiedBy>
  <cp:revision>90</cp:revision>
  <dcterms:created xsi:type="dcterms:W3CDTF">2020-06-10T12:40:28Z</dcterms:created>
  <dcterms:modified xsi:type="dcterms:W3CDTF">2020-06-14T15:43:58Z</dcterms:modified>
</cp:coreProperties>
</file>